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67" r:id="rId15"/>
    <p:sldId id="273" r:id="rId16"/>
    <p:sldId id="268" r:id="rId17"/>
    <p:sldId id="271" r:id="rId18"/>
    <p:sldId id="275" r:id="rId19"/>
    <p:sldId id="276" r:id="rId20"/>
    <p:sldId id="277" r:id="rId21"/>
    <p:sldId id="278" r:id="rId22"/>
    <p:sldId id="280" r:id="rId23"/>
    <p:sldId id="279" r:id="rId24"/>
  </p:sldIdLst>
  <p:sldSz cx="12192000" cy="6858000"/>
  <p:notesSz cx="6858000" cy="9144000"/>
  <p:embeddedFontLs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2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3C86EFA-4193-42FE-B8B9-29B323E9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9" y="1119673"/>
            <a:ext cx="5443337" cy="2948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BC09082-CE5B-4F8C-BE15-95E8B2BE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19" y="2789852"/>
            <a:ext cx="6166817" cy="3340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xmlns="" id="{90E2E9E8-FB4C-448C-9FCC-211C360D8E6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CD3616-52C2-4C09-9AC9-7423AB740591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2E8D4BC-9070-4FF5-A135-D36AAA3C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0" y="1088054"/>
            <a:ext cx="5157196" cy="2793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F9133BB-50BD-4012-9806-99EA71F0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23" y="2836506"/>
            <a:ext cx="5911781" cy="3202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43CEC3-EEC1-4919-A40D-56178A9822EA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710C929-519E-40E1-B1EE-E22D4F21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3" y="1106715"/>
            <a:ext cx="5381132" cy="29147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DB9BAA3-7388-49AC-BEE8-983ECCA3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0" y="2767911"/>
            <a:ext cx="5708420" cy="3092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삭제가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xmlns="" id="{40669447-DDCD-4BE7-9187-EBEE69077781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B9AA3B-218B-4B0A-B182-5CD4ECF1C493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신청이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신청을 취소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463AA4-9312-4ABE-BB97-C8E0475F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19" y="1064120"/>
            <a:ext cx="4082970" cy="22116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60B5BB2-A893-4CDE-9679-2283F6B2B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779" y="1702623"/>
            <a:ext cx="4308471" cy="2333755"/>
          </a:xfrm>
          <a:prstGeom prst="rect">
            <a:avLst/>
          </a:prstGeom>
        </p:spPr>
      </p:pic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xmlns="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8ADD2C4-7743-4FFD-93AF-E01630895E07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42668D5-0A5E-4EA4-B3B4-A29900136BF1}"/>
              </a:ext>
            </a:extLst>
          </p:cNvPr>
          <p:cNvSpPr txBox="1"/>
          <p:nvPr/>
        </p:nvSpPr>
        <p:spPr>
          <a:xfrm rot="20924105">
            <a:off x="103633" y="199929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거절을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CE5C6C1-3620-4558-B1BB-B60604EFF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64" y="1099730"/>
            <a:ext cx="3870417" cy="20964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F1E8E0D-D9FC-43C0-8849-0B0B4A323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3741" y="1843370"/>
            <a:ext cx="4271184" cy="2313558"/>
          </a:xfrm>
          <a:prstGeom prst="rect">
            <a:avLst/>
          </a:prstGeom>
        </p:spPr>
      </p:pic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xmlns="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C75891-838A-4D47-AC78-E6EEBA1648D4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EFEA5C6-CC32-4E34-9F8E-0C488302133C}"/>
              </a:ext>
            </a:extLst>
          </p:cNvPr>
          <p:cNvSpPr txBox="1"/>
          <p:nvPr/>
        </p:nvSpPr>
        <p:spPr>
          <a:xfrm rot="20924105">
            <a:off x="-19117" y="222184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Login &amp; 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Regiser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8157BB-153F-40D7-B2A2-4AA848FEF524}"/>
              </a:ext>
            </a:extLst>
          </p:cNvPr>
          <p:cNvSpPr txBox="1"/>
          <p:nvPr/>
        </p:nvSpPr>
        <p:spPr>
          <a:xfrm rot="20924105">
            <a:off x="93071" y="2848527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24F2AA-22EE-4951-AEE1-47A6E510B43A}"/>
              </a:ext>
            </a:extLst>
          </p:cNvPr>
          <p:cNvSpPr txBox="1"/>
          <p:nvPr/>
        </p:nvSpPr>
        <p:spPr>
          <a:xfrm rot="20924105">
            <a:off x="6180988" y="3130283"/>
            <a:ext cx="59935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586596" y="1097795"/>
            <a:ext cx="11122650" cy="5070397"/>
            <a:chOff x="586596" y="1097795"/>
            <a:chExt cx="11122650" cy="5070397"/>
          </a:xfrm>
        </p:grpSpPr>
        <p:pic>
          <p:nvPicPr>
            <p:cNvPr id="2" name="그림 1" descr="Main Page - Chrome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27" t="54850" r="1085" b="12292"/>
            <a:stretch/>
          </p:blipFill>
          <p:spPr>
            <a:xfrm>
              <a:off x="586597" y="1130062"/>
              <a:ext cx="6193765" cy="2016944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Main Page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1" t="12808" r="31014" b="51100"/>
            <a:stretch/>
          </p:blipFill>
          <p:spPr>
            <a:xfrm>
              <a:off x="7865410" y="1130062"/>
              <a:ext cx="3737122" cy="19452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969479" y="1268083"/>
              <a:ext cx="698739" cy="207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6" y="3662215"/>
              <a:ext cx="6193766" cy="239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3206156" y="4410650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1914" y="411449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69030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374788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44878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42010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2298" y="5046453"/>
              <a:ext cx="316170" cy="50895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5019" y="4128882"/>
              <a:ext cx="802256" cy="5437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1" name="꺾인 연결선 30"/>
            <p:cNvCxnSpPr>
              <a:stCxn id="9" idx="3"/>
              <a:endCxn id="5" idx="1"/>
            </p:cNvCxnSpPr>
            <p:nvPr/>
          </p:nvCxnSpPr>
          <p:spPr>
            <a:xfrm>
              <a:off x="6668218" y="1371600"/>
              <a:ext cx="1197192" cy="7310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98740" y="1598713"/>
              <a:ext cx="5957830" cy="2904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17" idx="2"/>
              <a:endCxn id="26" idx="6"/>
            </p:cNvCxnSpPr>
            <p:nvPr/>
          </p:nvCxnSpPr>
          <p:spPr>
            <a:xfrm flipH="1">
              <a:off x="1012298" y="4245336"/>
              <a:ext cx="2199616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6" idx="2"/>
              <a:endCxn id="25" idx="6"/>
            </p:cNvCxnSpPr>
            <p:nvPr/>
          </p:nvCxnSpPr>
          <p:spPr>
            <a:xfrm flipH="1">
              <a:off x="1015166" y="4541488"/>
              <a:ext cx="2190990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1006480" y="2794961"/>
              <a:ext cx="553752" cy="1943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2" name="꺾인 연결선 41"/>
            <p:cNvCxnSpPr>
              <a:stCxn id="37" idx="2"/>
              <a:endCxn id="15" idx="0"/>
            </p:cNvCxnSpPr>
            <p:nvPr/>
          </p:nvCxnSpPr>
          <p:spPr>
            <a:xfrm rot="5400000">
              <a:off x="7146988" y="-474153"/>
              <a:ext cx="672860" cy="7599877"/>
            </a:xfrm>
            <a:prstGeom prst="bentConnector3">
              <a:avLst>
                <a:gd name="adj1" fmla="val 60257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04563" y="2021298"/>
              <a:ext cx="5105325" cy="738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내용이 없는 경우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임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항목 생성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 </a:t>
              </a:r>
              <a:r>
                <a:rPr lang="ko-KR" altLang="en-US" sz="1400" b="1" dirty="0" smtClean="0">
                  <a:ea typeface="한글누리" panose="020B0303000000000000" pitchFamily="50" charset="-127"/>
                </a:rPr>
                <a:t>아이콘과 라벨로 각 항목의 상태</a:t>
              </a:r>
              <a:r>
                <a:rPr lang="en-US" altLang="ko-KR" sz="1400" b="1" dirty="0" smtClean="0">
                  <a:ea typeface="한글누리" panose="020B0303000000000000" pitchFamily="50" charset="-127"/>
                </a:rPr>
                <a:t>,</a:t>
              </a:r>
              <a:r>
                <a:rPr lang="ko-KR" altLang="en-US" sz="1400" b="1" dirty="0" smtClean="0">
                  <a:ea typeface="한글누리" panose="020B0303000000000000" pitchFamily="50" charset="-127"/>
                </a:rPr>
                <a:t> 정보를 시각적으로 표시</a:t>
              </a:r>
              <a:endPara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79096" y="3566089"/>
              <a:ext cx="4730150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>
                  <a:ea typeface="한글누리"/>
                </a:rPr>
                <a:t>동작순서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ea typeface="한글누리"/>
                </a:rPr>
                <a:t>①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버튼을 눌러 창을 띄우고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직원목록을 받아온다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en-US" altLang="ko-KR" sz="1200" dirty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ea typeface="한글누리"/>
                </a:rPr>
                <a:t>②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err="1" smtClean="0">
                  <a:ea typeface="한글누리"/>
                </a:rPr>
                <a:t>받을사람을</a:t>
              </a:r>
              <a:r>
                <a:rPr lang="ko-KR" altLang="en-US" sz="1200" dirty="0" smtClean="0">
                  <a:ea typeface="한글누리"/>
                </a:rPr>
                <a:t> 지정하고 내용을 작성한다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en-US" altLang="ko-KR" sz="1200" dirty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ea typeface="한글누리"/>
                </a:rPr>
                <a:t>③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작성한 내용을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전달하고 새로운 목록을 받아 </a:t>
              </a:r>
              <a:endParaRPr lang="en-US" altLang="ko-KR" sz="1200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ea typeface="한글누리"/>
                </a:rPr>
                <a:t> </a:t>
              </a:r>
              <a:r>
                <a:rPr lang="en-US" altLang="ko-KR" sz="1200" dirty="0" smtClean="0">
                  <a:ea typeface="한글누리"/>
                </a:rPr>
                <a:t>    </a:t>
              </a:r>
              <a:r>
                <a:rPr lang="ko-KR" altLang="en-US" sz="1200" dirty="0" smtClean="0">
                  <a:ea typeface="한글누리"/>
                </a:rPr>
                <a:t>화면에 반영한다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07167" y="1178308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26733" y="1097795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36387" y="2708412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38121" y="37795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Ⓐ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4091" y="37803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Ⓑ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79096" y="5244862"/>
              <a:ext cx="473015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/>
                <a:t>Ⓐ </a:t>
              </a:r>
              <a:r>
                <a:rPr lang="en-US" altLang="ko-KR" sz="1200" dirty="0" smtClean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확인 시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결과가 반영되며</a:t>
              </a:r>
              <a:r>
                <a:rPr lang="en-US" altLang="ko-KR" sz="1200" dirty="0" smtClean="0">
                  <a:ea typeface="한글누리"/>
                </a:rPr>
                <a:t>, </a:t>
              </a:r>
              <a:r>
                <a:rPr lang="ko-KR" altLang="en-US" sz="1200" dirty="0" smtClean="0">
                  <a:ea typeface="한글누리"/>
                </a:rPr>
                <a:t>삭제가 가능해 진다</a:t>
              </a:r>
              <a:r>
                <a:rPr lang="en-US" altLang="ko-KR" sz="1200" dirty="0" smtClean="0"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Ⓑ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확인하지 않은 인원을 표시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라벨과 아이콘에 반영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받은 사람 의 목록에서도 삭제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cxnSp>
          <p:nvCxnSpPr>
            <p:cNvPr id="72" name="꺾인 연결선 71"/>
            <p:cNvCxnSpPr>
              <a:stCxn id="22" idx="2"/>
              <a:endCxn id="21" idx="2"/>
            </p:cNvCxnSpPr>
            <p:nvPr/>
          </p:nvCxnSpPr>
          <p:spPr>
            <a:xfrm rot="10800000" flipV="1">
              <a:off x="6369030" y="4251094"/>
              <a:ext cx="5758" cy="296152"/>
            </a:xfrm>
            <a:prstGeom prst="bentConnector3">
              <a:avLst>
                <a:gd name="adj1" fmla="val 6467176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29" idx="3"/>
            </p:cNvCxnSpPr>
            <p:nvPr/>
          </p:nvCxnSpPr>
          <p:spPr>
            <a:xfrm flipV="1">
              <a:off x="4727275" y="4400772"/>
              <a:ext cx="1285334" cy="1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메인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51189" y="1221043"/>
            <a:ext cx="11042824" cy="4743299"/>
            <a:chOff x="551189" y="1221043"/>
            <a:chExt cx="11042824" cy="47432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84" y="1686402"/>
              <a:ext cx="5590329" cy="427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064368" y="5310144"/>
              <a:ext cx="2202439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62687" y="5228609"/>
              <a:ext cx="1118414" cy="279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64369" y="2748609"/>
              <a:ext cx="2202437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"/>
            <a:stretch/>
          </p:blipFill>
          <p:spPr bwMode="auto">
            <a:xfrm>
              <a:off x="3189816" y="2643553"/>
              <a:ext cx="2330881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"/>
            <a:stretch/>
          </p:blipFill>
          <p:spPr bwMode="auto">
            <a:xfrm>
              <a:off x="631238" y="2648309"/>
              <a:ext cx="2338355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230131" y="3147623"/>
              <a:ext cx="2256061" cy="4872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132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1189" y="1221043"/>
              <a:ext cx="4072569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1.  </a:t>
              </a:r>
              <a:r>
                <a:rPr lang="ko-KR" altLang="en-US" sz="1400" b="1" dirty="0" smtClean="0">
                  <a:ea typeface="한글누리"/>
                </a:rPr>
                <a:t>월별 목록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생성하고자 하는 연월을 입력하여 운영계획을 생성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생성되어 있는 운영계획을 선택하여 수정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선택한 운영계획이 확정된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수정버튼 비활성화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024" y="1227310"/>
              <a:ext cx="4752225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2.  </a:t>
              </a:r>
              <a:r>
                <a:rPr lang="ko-KR" altLang="en-US" sz="1400" b="1" dirty="0" smtClean="0">
                  <a:ea typeface="한글누리"/>
                </a:rPr>
                <a:t>월별 일정보기</a:t>
              </a:r>
              <a:endParaRPr lang="en-US" altLang="ko-KR" sz="1400" b="1" dirty="0" smtClean="0">
                <a:ea typeface="한글누리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목록에서 각 월별 운영계획 선택 시 캘린더에 해당내용 반영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직원의 근무신청 내역이 있는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직원목록이 나타나고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한글누리" panose="020B0303000000000000" pitchFamily="50" charset="-127"/>
                  <a:ea typeface="한글누리"/>
                </a:rPr>
                <a:t>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   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 선택 시 해당 직원의 근무신청 내용이 반영된다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  <a:endParaRPr lang="en-US" altLang="ko-KR" sz="1200" b="1" dirty="0">
                <a:latin typeface="한글누리" panose="020B0303000000000000" pitchFamily="50" charset="-127"/>
                <a:ea typeface="한글누리"/>
              </a:endParaRPr>
            </a:p>
          </p:txBody>
        </p:sp>
        <p:cxnSp>
          <p:nvCxnSpPr>
            <p:cNvPr id="17" name="꺾인 연결선 16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8052974" y="4341224"/>
              <a:ext cx="81535" cy="1856306"/>
            </a:xfrm>
            <a:prstGeom prst="bentConnector3">
              <a:avLst>
                <a:gd name="adj1" fmla="val 38037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71794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6980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7807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7807" y="3188543"/>
              <a:ext cx="379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8350274" y="2835725"/>
              <a:ext cx="759125" cy="225768"/>
            </a:xfrm>
            <a:prstGeom prst="rightArrow">
              <a:avLst>
                <a:gd name="adj1" fmla="val 50000"/>
                <a:gd name="adj2" fmla="val 8820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97694" y="994045"/>
            <a:ext cx="11130975" cy="5164012"/>
            <a:chOff x="497694" y="994045"/>
            <a:chExt cx="11130975" cy="516401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94" y="1066944"/>
              <a:ext cx="7080250" cy="5091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36143" y="1414719"/>
              <a:ext cx="2698763" cy="4720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072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0727" y="994045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743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③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091" y="2108443"/>
              <a:ext cx="5051578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ea typeface="한글누리"/>
                </a:rPr>
                <a:t>※</a:t>
              </a:r>
              <a:r>
                <a:rPr lang="ko-KR" altLang="en-US" sz="1400" b="1" dirty="0">
                  <a:ea typeface="한글누리"/>
                </a:rPr>
                <a:t> </a:t>
              </a:r>
              <a:r>
                <a:rPr lang="ko-KR" altLang="en-US" sz="1400" b="1" dirty="0" smtClean="0">
                  <a:ea typeface="한글누리"/>
                </a:rPr>
                <a:t>동작순서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등록할 이벤트의 배경색</a:t>
              </a:r>
              <a:r>
                <a:rPr lang="en-US" altLang="ko-KR" sz="1200" dirty="0" smtClean="0">
                  <a:latin typeface="+mj-lt"/>
                  <a:ea typeface="한글누리"/>
                </a:rPr>
                <a:t>,</a:t>
              </a:r>
              <a:r>
                <a:rPr lang="ko-KR" altLang="en-US" sz="1200" dirty="0" smtClean="0">
                  <a:latin typeface="+mj-lt"/>
                  <a:ea typeface="한글누리"/>
                </a:rPr>
                <a:t> 시간정보를 입력하여 추가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등록된 이벤트에 필요한 인원수를 입력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캘린더 영역에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드롭다운</a:t>
              </a:r>
              <a:r>
                <a:rPr lang="ko-KR" altLang="en-US" sz="1200" dirty="0" smtClean="0">
                  <a:latin typeface="+mj-lt"/>
                  <a:ea typeface="한글누리"/>
                </a:rPr>
                <a:t> 또는 이벤트를 선택하고 캘린더 영역을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 선택하여 </a:t>
              </a:r>
              <a:r>
                <a:rPr lang="ko-KR" altLang="en-US" sz="1200" dirty="0" smtClean="0">
                  <a:latin typeface="+mj-lt"/>
                  <a:ea typeface="한글누리"/>
                </a:rPr>
                <a:t>일정을 추가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  <p:cxnSp>
          <p:nvCxnSpPr>
            <p:cNvPr id="12" name="꺾인 연결선 11"/>
            <p:cNvCxnSpPr>
              <a:stCxn id="6" idx="3"/>
              <a:endCxn id="16" idx="2"/>
            </p:cNvCxnSpPr>
            <p:nvPr/>
          </p:nvCxnSpPr>
          <p:spPr>
            <a:xfrm>
              <a:off x="3234906" y="1650735"/>
              <a:ext cx="1543004" cy="3408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77090" y="5059141"/>
              <a:ext cx="2149224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+mj-lt"/>
                  <a:ea typeface="한글누리"/>
                </a:rPr>
                <a:t>※</a:t>
              </a:r>
              <a:r>
                <a:rPr lang="ko-KR" altLang="en-US" sz="1400" b="1" dirty="0">
                  <a:latin typeface="+mj-lt"/>
                  <a:ea typeface="한글누리"/>
                </a:rPr>
                <a:t> </a:t>
              </a:r>
              <a:r>
                <a:rPr lang="ko-KR" altLang="en-US" sz="1400" b="1" dirty="0" smtClean="0">
                  <a:latin typeface="+mj-lt"/>
                  <a:ea typeface="한글누리"/>
                </a:rPr>
                <a:t>동일한 날짜의 이벤트</a:t>
              </a:r>
              <a:endParaRPr lang="en-US" altLang="ko-KR" sz="14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- </a:t>
              </a:r>
              <a:r>
                <a:rPr lang="ko-KR" altLang="en-US" sz="1200" dirty="0" smtClean="0">
                  <a:latin typeface="+mj-lt"/>
                  <a:ea typeface="한글누리"/>
                </a:rPr>
                <a:t>시작시간 순으로 정렬됨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7090" y="3954937"/>
              <a:ext cx="5051579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+mj-lt"/>
                  <a:ea typeface="한글누리"/>
                </a:rPr>
                <a:t>※</a:t>
              </a:r>
              <a:r>
                <a:rPr lang="ko-KR" altLang="en-US" sz="1400" b="1" dirty="0">
                  <a:latin typeface="+mj-lt"/>
                  <a:ea typeface="한글누리"/>
                </a:rPr>
                <a:t> </a:t>
              </a:r>
              <a:r>
                <a:rPr lang="ko-KR" altLang="en-US" sz="1400" b="1" dirty="0" err="1" smtClean="0">
                  <a:latin typeface="+mj-lt"/>
                  <a:ea typeface="한글누리"/>
                </a:rPr>
                <a:t>드롭다운으로</a:t>
              </a:r>
              <a:r>
                <a:rPr lang="ko-KR" altLang="en-US" sz="1400" b="1" dirty="0" smtClean="0">
                  <a:latin typeface="+mj-lt"/>
                  <a:ea typeface="한글누리"/>
                </a:rPr>
                <a:t> 이벤트가 생성될 때</a:t>
              </a:r>
              <a:endParaRPr lang="en-US" altLang="ko-KR" sz="14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- </a:t>
              </a:r>
              <a:r>
                <a:rPr lang="ko-KR" altLang="en-US" sz="1200" dirty="0" smtClean="0">
                  <a:latin typeface="+mj-lt"/>
                  <a:ea typeface="한글누리"/>
                </a:rPr>
                <a:t>생성시점에 입력되어 있는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박스안의</a:t>
              </a:r>
              <a:r>
                <a:rPr lang="ko-KR" altLang="en-US" sz="1200" dirty="0" smtClean="0">
                  <a:latin typeface="+mj-lt"/>
                  <a:ea typeface="한글누리"/>
                </a:rPr>
                <a:t> 값을 읽어 인원수가 등록된다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r>
                <a:rPr lang="ko-KR" altLang="en-US" sz="1200" dirty="0" smtClean="0">
                  <a:latin typeface="+mj-lt"/>
                  <a:ea typeface="한글누리"/>
                </a:rPr>
                <a:t> </a:t>
              </a:r>
              <a:endParaRPr lang="en-US" altLang="ko-KR" sz="1100" dirty="0" smtClean="0">
                <a:latin typeface="+mj-lt"/>
                <a:ea typeface="한글누리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12414" y="3580252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777910" y="4857580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5" idx="6"/>
              <a:endCxn id="16" idx="6"/>
            </p:cNvCxnSpPr>
            <p:nvPr/>
          </p:nvCxnSpPr>
          <p:spPr>
            <a:xfrm flipH="1">
              <a:off x="5209958" y="3781813"/>
              <a:ext cx="34504" cy="1277328"/>
            </a:xfrm>
            <a:prstGeom prst="bentConnector3">
              <a:avLst>
                <a:gd name="adj1" fmla="val -662532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4" idx="1"/>
            </p:cNvCxnSpPr>
            <p:nvPr/>
          </p:nvCxnSpPr>
          <p:spPr>
            <a:xfrm flipV="1">
              <a:off x="5469148" y="4301186"/>
              <a:ext cx="1107942" cy="232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77089" y="1201794"/>
              <a:ext cx="384362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atin typeface="+mj-lt"/>
                  <a:ea typeface="한글누리"/>
                </a:rPr>
                <a:t>1. </a:t>
              </a:r>
              <a:r>
                <a:rPr lang="ko-KR" altLang="en-US" sz="1600" b="1" dirty="0" smtClean="0">
                  <a:latin typeface="+mj-lt"/>
                  <a:ea typeface="한글누리"/>
                </a:rPr>
                <a:t>이벤트 바를 생성하여 등록하는 경우</a:t>
              </a:r>
              <a:endParaRPr lang="en-US" altLang="ko-KR" sz="1600" b="1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9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83129" y="1236470"/>
            <a:ext cx="11010430" cy="4843180"/>
            <a:chOff x="583129" y="1236470"/>
            <a:chExt cx="11010430" cy="484318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9" y="1236470"/>
              <a:ext cx="5584758" cy="44912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1810321" y="2817357"/>
              <a:ext cx="3002614" cy="284123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60404" y="1807779"/>
              <a:ext cx="149620" cy="153017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810321" y="3906479"/>
              <a:ext cx="3002614" cy="288032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279948" y="4872904"/>
              <a:ext cx="149620" cy="15301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8" idx="3"/>
              <a:endCxn id="33" idx="1"/>
            </p:cNvCxnSpPr>
            <p:nvPr/>
          </p:nvCxnSpPr>
          <p:spPr>
            <a:xfrm>
              <a:off x="4994693" y="3967649"/>
              <a:ext cx="813207" cy="1546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638830" y="3668779"/>
              <a:ext cx="3355863" cy="59773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483" y="14893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483" y="2561008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482" y="3654283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③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483" y="47234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④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꺾인 연결선 22"/>
            <p:cNvCxnSpPr>
              <a:stCxn id="22" idx="2"/>
              <a:endCxn id="15" idx="4"/>
            </p:cNvCxnSpPr>
            <p:nvPr/>
          </p:nvCxnSpPr>
          <p:spPr>
            <a:xfrm rot="5400000" flipH="1" flipV="1">
              <a:off x="2168024" y="4059919"/>
              <a:ext cx="220731" cy="2152735"/>
            </a:xfrm>
            <a:prstGeom prst="bentConnector3">
              <a:avLst>
                <a:gd name="adj1" fmla="val -723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줄무늬가 있는 오른쪽 화살표 23"/>
            <p:cNvSpPr/>
            <p:nvPr/>
          </p:nvSpPr>
          <p:spPr>
            <a:xfrm>
              <a:off x="5613988" y="3940683"/>
              <a:ext cx="1382036" cy="381715"/>
            </a:xfrm>
            <a:prstGeom prst="stripedRightArrow">
              <a:avLst>
                <a:gd name="adj1" fmla="val 57723"/>
                <a:gd name="adj2" fmla="val 98058"/>
              </a:avLst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3986" y="2121381"/>
              <a:ext cx="5979573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달력의 날짜를 클릭하여 </a:t>
              </a:r>
              <a:r>
                <a:rPr lang="ko-KR" altLang="en-US" sz="1200" dirty="0" smtClean="0">
                  <a:latin typeface="+mj-lt"/>
                  <a:ea typeface="한글누리"/>
                </a:rPr>
                <a:t>시간입력 </a:t>
              </a:r>
              <a:r>
                <a:rPr lang="ko-KR" altLang="en-US" sz="1200" dirty="0" smtClean="0">
                  <a:latin typeface="+mj-lt"/>
                  <a:ea typeface="한글누리"/>
                </a:rPr>
                <a:t>후 일정생성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달력의 날짜를 드래그하여 시간입력 후 여러 개 일정 동시생성</a:t>
              </a:r>
              <a:endParaRPr lang="en-US" altLang="ko-KR" sz="1200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생성 시 동일 일정이 있는 경우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경고창</a:t>
              </a:r>
              <a:r>
                <a:rPr lang="ko-KR" altLang="en-US" sz="1200" dirty="0" smtClean="0">
                  <a:latin typeface="+mj-lt"/>
                  <a:ea typeface="한글누리"/>
                </a:rPr>
                <a:t> 팝업</a:t>
              </a:r>
              <a:r>
                <a:rPr lang="en-US" altLang="ko-KR" sz="1200" dirty="0">
                  <a:latin typeface="+mj-lt"/>
                  <a:ea typeface="한글누리"/>
                </a:rPr>
                <a:t>,</a:t>
              </a:r>
              <a:r>
                <a:rPr lang="en-US" altLang="ko-KR" sz="1200" dirty="0" smtClean="0">
                  <a:latin typeface="+mj-lt"/>
                  <a:ea typeface="한글누리"/>
                </a:rPr>
                <a:t> </a:t>
              </a:r>
              <a:r>
                <a:rPr lang="ko-KR" altLang="en-US" sz="1200" dirty="0" smtClean="0">
                  <a:latin typeface="+mj-lt"/>
                  <a:ea typeface="한글누리"/>
                </a:rPr>
                <a:t>중복</a:t>
              </a:r>
              <a:r>
                <a:rPr lang="ko-KR" altLang="en-US" sz="1200" dirty="0">
                  <a:latin typeface="+mj-lt"/>
                  <a:ea typeface="한글누리"/>
                </a:rPr>
                <a:t>을</a:t>
              </a:r>
              <a:r>
                <a:rPr lang="ko-KR" altLang="en-US" sz="1200" dirty="0" smtClean="0">
                  <a:latin typeface="+mj-lt"/>
                  <a:ea typeface="한글누리"/>
                </a:rPr>
                <a:t> </a:t>
              </a:r>
              <a:r>
                <a:rPr lang="ko-KR" altLang="en-US" sz="1200" dirty="0" smtClean="0">
                  <a:latin typeface="+mj-lt"/>
                  <a:ea typeface="한글누리"/>
                </a:rPr>
                <a:t>표시하고 나머지를 생성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④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일정을 클릭하여 클릭한 일정 삭제</a:t>
              </a:r>
              <a:endParaRPr lang="ko-KR" altLang="en-US" sz="1200" dirty="0">
                <a:latin typeface="+mj-lt"/>
                <a:ea typeface="한글누리"/>
              </a:endParaRPr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45" y="3617522"/>
              <a:ext cx="4052665" cy="99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00" y="4948425"/>
              <a:ext cx="3013956" cy="11312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613987" y="1376456"/>
              <a:ext cx="403897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+mj-lt"/>
                  <a:ea typeface="한글누리"/>
                </a:rPr>
                <a:t>2</a:t>
              </a:r>
              <a:r>
                <a:rPr lang="en-US" altLang="ko-KR" sz="1600" b="1" dirty="0" smtClean="0">
                  <a:latin typeface="+mj-lt"/>
                  <a:ea typeface="한글누리"/>
                </a:rPr>
                <a:t>. </a:t>
              </a:r>
              <a:r>
                <a:rPr lang="ko-KR" altLang="en-US" sz="1600" b="1" dirty="0" smtClean="0">
                  <a:latin typeface="+mj-lt"/>
                  <a:ea typeface="한글누리"/>
                </a:rPr>
                <a:t>캘린더 위에서 이벤트를 등록하는 경우</a:t>
              </a:r>
              <a:endParaRPr lang="en-US" altLang="ko-KR" sz="1600" b="1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0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근무승인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43255" y="1134097"/>
            <a:ext cx="11077992" cy="4956154"/>
            <a:chOff x="543255" y="1134097"/>
            <a:chExt cx="11077992" cy="495615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5" y="1134097"/>
              <a:ext cx="7455454" cy="49561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81" y="3881887"/>
              <a:ext cx="2122307" cy="4313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1881" y="1906438"/>
              <a:ext cx="2122307" cy="41406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39351" y="4511616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31456" y="5046453"/>
              <a:ext cx="1181819" cy="3881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9" name="꺾인 연결선 8"/>
            <p:cNvCxnSpPr>
              <a:stCxn id="2" idx="3"/>
              <a:endCxn id="6" idx="0"/>
            </p:cNvCxnSpPr>
            <p:nvPr/>
          </p:nvCxnSpPr>
          <p:spPr>
            <a:xfrm>
              <a:off x="2674188" y="4097548"/>
              <a:ext cx="3748178" cy="948905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5" idx="3"/>
              <a:endCxn id="6" idx="1"/>
            </p:cNvCxnSpPr>
            <p:nvPr/>
          </p:nvCxnSpPr>
          <p:spPr>
            <a:xfrm>
              <a:off x="2674188" y="4697084"/>
              <a:ext cx="3157268" cy="543464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139351" y="3050877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881222" y="1971136"/>
              <a:ext cx="1268083" cy="284671"/>
            </a:xfrm>
            <a:prstGeom prst="rightArrow">
              <a:avLst>
                <a:gd name="adj1" fmla="val 50000"/>
                <a:gd name="adj2" fmla="val 13484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8696" y="1614740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696" y="3697221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8696" y="4772657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8696" y="3033625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④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41674" y="1279299"/>
              <a:ext cx="5979573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월별 운영계획을 선택하면 해당월의 전체 운영계획이 캘린더에 반영된다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해당 월에 근무를 신청한 직원이 있다면 직원목록이 나타난다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직원을 선택하면 캘린더에 해당 직원이 신청한 내용이 반영된다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endParaRPr lang="en-US" altLang="ko-KR" sz="1200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수정버튼을 누르면 편집기능이 활성화되고</a:t>
              </a:r>
              <a:r>
                <a:rPr lang="en-US" altLang="ko-KR" sz="1200" dirty="0" smtClean="0">
                  <a:latin typeface="+mj-lt"/>
                  <a:ea typeface="한글누리"/>
                </a:rPr>
                <a:t>, </a:t>
              </a:r>
              <a:r>
                <a:rPr lang="ko-KR" altLang="en-US" sz="1200" dirty="0" smtClean="0">
                  <a:latin typeface="+mj-lt"/>
                  <a:ea typeface="한글누리"/>
                </a:rPr>
                <a:t>직원이 신청한 일정을 선택하면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해당 일정이 반려된다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④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승인버튼을 눌러 선택된 월의 전체 근무신청을 확정한다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7843" y="4602843"/>
              <a:ext cx="2692906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+mj-lt"/>
                  <a:ea typeface="한글누리"/>
                </a:rPr>
                <a:t>※ </a:t>
              </a:r>
              <a:r>
                <a:rPr lang="ko-KR" altLang="en-US" sz="1200" b="1" dirty="0" smtClean="0">
                  <a:latin typeface="+mj-lt"/>
                  <a:ea typeface="한글누리"/>
                </a:rPr>
                <a:t>수정 후 수정완료 하지 않은 경우</a:t>
              </a:r>
              <a:endParaRPr lang="en-US" altLang="ko-KR" sz="1200" b="1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   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반려한 내용이 반영되지 않음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7843" y="3451216"/>
              <a:ext cx="344340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+mj-lt"/>
                  <a:ea typeface="한글누리"/>
                </a:rPr>
                <a:t>※ </a:t>
              </a:r>
              <a:r>
                <a:rPr lang="ko-KR" altLang="en-US" sz="1200" b="1" dirty="0" smtClean="0">
                  <a:latin typeface="+mj-lt"/>
                  <a:ea typeface="한글누리"/>
                </a:rPr>
                <a:t>승인취소</a:t>
              </a:r>
              <a:endParaRPr lang="en-US" altLang="ko-KR" sz="12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 후 해당 월을 다시 선택하면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 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승인취소버튼이 활성화 되어 승인취소 가능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4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" y="1150551"/>
            <a:ext cx="7619067" cy="4965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근무신청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0030" y="2508318"/>
            <a:ext cx="538253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①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운영계획을 선택하면 해당 월의 운영계획과 신청된 </a:t>
            </a:r>
            <a:r>
              <a:rPr lang="ko-KR" altLang="en-US" sz="1200" smtClean="0">
                <a:latin typeface="+mj-lt"/>
                <a:ea typeface="한글누리"/>
              </a:rPr>
              <a:t>근무가 표시됨</a:t>
            </a:r>
            <a:r>
              <a:rPr lang="en-US" altLang="ko-KR" sz="1200" smtClean="0">
                <a:latin typeface="+mj-lt"/>
                <a:ea typeface="한글누리"/>
              </a:rPr>
              <a:t>.</a:t>
            </a:r>
            <a:endParaRPr lang="en-US" altLang="ko-KR" sz="1200" dirty="0" smtClean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②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해당 월이 승인되지 않은 경우</a:t>
            </a:r>
            <a:r>
              <a:rPr lang="en-US" altLang="ko-KR" sz="1200" dirty="0" smtClean="0">
                <a:latin typeface="+mj-lt"/>
                <a:ea typeface="한글누리"/>
              </a:rPr>
              <a:t> </a:t>
            </a:r>
            <a:r>
              <a:rPr lang="ko-KR" altLang="en-US" sz="1200" dirty="0" smtClean="0">
                <a:latin typeface="+mj-lt"/>
                <a:ea typeface="한글누리"/>
              </a:rPr>
              <a:t>작성버튼이 활성화 되고</a:t>
            </a:r>
            <a:r>
              <a:rPr lang="en-US" altLang="ko-KR" sz="1200" dirty="0" smtClean="0">
                <a:latin typeface="+mj-lt"/>
                <a:ea typeface="한글누리"/>
              </a:rPr>
              <a:t>,</a:t>
            </a:r>
            <a:r>
              <a:rPr lang="ko-KR" altLang="en-US" sz="1200" dirty="0" smtClean="0">
                <a:latin typeface="+mj-lt"/>
                <a:ea typeface="한글누리"/>
              </a:rPr>
              <a:t> 버튼을 눌러</a:t>
            </a:r>
            <a:endParaRPr lang="en-US" altLang="ko-KR" sz="1200" dirty="0" smtClean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  <a:ea typeface="한글누리"/>
              </a:rPr>
              <a:t> </a:t>
            </a:r>
            <a:r>
              <a:rPr lang="en-US" altLang="ko-KR" sz="1200" dirty="0" smtClean="0">
                <a:latin typeface="+mj-lt"/>
                <a:ea typeface="한글누리"/>
              </a:rPr>
              <a:t>   </a:t>
            </a:r>
            <a:r>
              <a:rPr lang="ko-KR" altLang="en-US" sz="1200" dirty="0" smtClean="0">
                <a:latin typeface="+mj-lt"/>
                <a:ea typeface="한글누리"/>
              </a:rPr>
              <a:t> 수정기능을 활성화 하여 근무를 신청</a:t>
            </a:r>
            <a:r>
              <a:rPr lang="en-US" altLang="ko-KR" sz="1200" dirty="0" smtClean="0">
                <a:latin typeface="+mj-lt"/>
                <a:ea typeface="한글누리"/>
              </a:rPr>
              <a:t>/</a:t>
            </a:r>
            <a:r>
              <a:rPr lang="ko-KR" altLang="en-US" sz="1200" dirty="0" smtClean="0">
                <a:latin typeface="+mj-lt"/>
                <a:ea typeface="한글누리"/>
              </a:rPr>
              <a:t>취소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  <a:endParaRPr lang="en-US" altLang="ko-KR" sz="1200" dirty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③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각 일정에 필요한 인원이 꽉 찬 경우</a:t>
            </a:r>
            <a:r>
              <a:rPr lang="en-US" altLang="ko-KR" sz="1200" dirty="0" smtClean="0">
                <a:latin typeface="+mj-lt"/>
                <a:ea typeface="한글누리"/>
              </a:rPr>
              <a:t>, </a:t>
            </a:r>
            <a:r>
              <a:rPr lang="ko-KR" altLang="en-US" sz="1200" dirty="0" smtClean="0">
                <a:latin typeface="+mj-lt"/>
                <a:ea typeface="한글누리"/>
              </a:rPr>
              <a:t>신청할 수 없도록 기능 비활성화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  <a:endParaRPr lang="en-US" altLang="ko-KR" sz="1200" dirty="0" smtClean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④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신청되었지만 반려된 일정은 클릭하여 취소한 후 다시 신청가능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  <a:endParaRPr lang="ko-KR" altLang="en-US" sz="1200" dirty="0">
              <a:latin typeface="+mj-lt"/>
              <a:ea typeface="한글누리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759" y="1923691"/>
            <a:ext cx="2243079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8362" y="3088257"/>
            <a:ext cx="612476" cy="370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9" name="꺾인 연결선 8"/>
          <p:cNvCxnSpPr>
            <a:stCxn id="2" idx="3"/>
            <a:endCxn id="4" idx="3"/>
          </p:cNvCxnSpPr>
          <p:nvPr/>
        </p:nvCxnSpPr>
        <p:spPr>
          <a:xfrm>
            <a:off x="2820838" y="2152291"/>
            <a:ext cx="12700" cy="1121434"/>
          </a:xfrm>
          <a:prstGeom prst="bentConnector3">
            <a:avLst>
              <a:gd name="adj1" fmla="val 4516976"/>
            </a:avLst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679781" y="1997015"/>
            <a:ext cx="1186133" cy="297612"/>
          </a:xfrm>
          <a:prstGeom prst="rightArrow">
            <a:avLst>
              <a:gd name="adj1" fmla="val 50000"/>
              <a:gd name="adj2" fmla="val 8308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2287" y="2070340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8392" y="5198854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909" y="1554359"/>
            <a:ext cx="36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①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9307" y="2903591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②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1467" y="2033760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③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416" y="5161009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④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프로젝트는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272FBEF-27B7-4E59-836A-9E913ADB6778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53DA74-8C0E-4EB0-995E-99495A60B760}"/>
              </a:ext>
            </a:extLst>
          </p:cNvPr>
          <p:cNvSpPr txBox="1"/>
          <p:nvPr/>
        </p:nvSpPr>
        <p:spPr>
          <a:xfrm>
            <a:off x="2274814" y="5176007"/>
            <a:ext cx="764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</a:t>
            </a:r>
            <a:r>
              <a:rPr lang="ko-KR" altLang="en-US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가지 정도로 추려서 채워 넣을 예정</a:t>
            </a:r>
          </a:p>
        </p:txBody>
      </p:sp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:a16="http://schemas.microsoft.com/office/drawing/2014/main" xmlns="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:a16="http://schemas.microsoft.com/office/drawing/2014/main" xmlns="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4615601" y="2418502"/>
            <a:ext cx="2960798" cy="365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기본 레이아웃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선정된 </a:t>
            </a:r>
            <a:r>
              <a:rPr lang="en-US" altLang="ko-KR" sz="1400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templet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을 기초로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일정관리 </a:t>
            </a:r>
            <a:r>
              <a:rPr lang="en-US" altLang="ko-KR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UI, </a:t>
            </a:r>
            <a:r>
              <a:rPr lang="ko-KR" altLang="en-US" b="1" spc="-15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Fullcalendar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api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</a:t>
            </a: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페이지기능 구현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기타 </a:t>
            </a:r>
            <a:r>
              <a:rPr lang="ko-KR" altLang="en-US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동적요소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부가요소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추가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수정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1333</Words>
  <Application>Microsoft Office PowerPoint</Application>
  <PresentationFormat>사용자 지정</PresentationFormat>
  <Paragraphs>292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굴림</vt:lpstr>
      <vt:lpstr>Arial</vt:lpstr>
      <vt:lpstr>맑은 고딕</vt:lpstr>
      <vt:lpstr>한글누리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knope</cp:lastModifiedBy>
  <cp:revision>92</cp:revision>
  <dcterms:created xsi:type="dcterms:W3CDTF">2019-08-07T18:31:05Z</dcterms:created>
  <dcterms:modified xsi:type="dcterms:W3CDTF">2019-08-13T20:38:47Z</dcterms:modified>
</cp:coreProperties>
</file>